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8" r:id="rId3"/>
    <p:sldId id="305" r:id="rId4"/>
    <p:sldId id="306" r:id="rId5"/>
    <p:sldId id="257" r:id="rId6"/>
    <p:sldId id="308" r:id="rId7"/>
    <p:sldId id="259" r:id="rId8"/>
    <p:sldId id="294" r:id="rId9"/>
    <p:sldId id="321" r:id="rId10"/>
    <p:sldId id="322" r:id="rId11"/>
    <p:sldId id="323" r:id="rId12"/>
    <p:sldId id="290" r:id="rId13"/>
    <p:sldId id="289" r:id="rId14"/>
    <p:sldId id="263" r:id="rId15"/>
    <p:sldId id="267" r:id="rId16"/>
    <p:sldId id="270" r:id="rId17"/>
    <p:sldId id="271" r:id="rId18"/>
    <p:sldId id="272" r:id="rId19"/>
    <p:sldId id="319" r:id="rId20"/>
    <p:sldId id="320" r:id="rId21"/>
    <p:sldId id="273" r:id="rId22"/>
    <p:sldId id="274" r:id="rId23"/>
    <p:sldId id="275" r:id="rId24"/>
    <p:sldId id="276" r:id="rId25"/>
    <p:sldId id="279" r:id="rId26"/>
    <p:sldId id="295" r:id="rId27"/>
    <p:sldId id="296" r:id="rId28"/>
    <p:sldId id="281" r:id="rId29"/>
    <p:sldId id="284" r:id="rId30"/>
    <p:sldId id="280" r:id="rId31"/>
    <p:sldId id="285" r:id="rId32"/>
    <p:sldId id="286" r:id="rId33"/>
    <p:sldId id="287" r:id="rId34"/>
    <p:sldId id="303" r:id="rId35"/>
    <p:sldId id="304" r:id="rId36"/>
    <p:sldId id="309" r:id="rId37"/>
    <p:sldId id="310" r:id="rId38"/>
    <p:sldId id="312" r:id="rId39"/>
    <p:sldId id="313" r:id="rId40"/>
    <p:sldId id="316" r:id="rId41"/>
    <p:sldId id="317" r:id="rId42"/>
    <p:sldId id="311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0000"/>
    <a:srgbClr val="529EA8"/>
    <a:srgbClr val="CC0000"/>
    <a:srgbClr val="006600"/>
    <a:srgbClr val="FFCC00"/>
    <a:srgbClr val="FFFFCC"/>
    <a:srgbClr val="CC9900"/>
    <a:srgbClr val="48002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88" autoAdjust="0"/>
    <p:restoredTop sz="94671" autoAdjust="0"/>
  </p:normalViewPr>
  <p:slideViewPr>
    <p:cSldViewPr>
      <p:cViewPr varScale="1">
        <p:scale>
          <a:sx n="65" d="100"/>
          <a:sy n="65" d="100"/>
        </p:scale>
        <p:origin x="-120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2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E76B3-9485-4840-A293-A50E41B83D38}" type="datetimeFigureOut">
              <a:rPr lang="en-US" smtClean="0"/>
              <a:pPr/>
              <a:t>4/23/2009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BEE7D-B540-484B-9F38-186A02FB6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177E803-3D18-42CD-83E6-5A8AE8D2FC2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7E803-3D18-42CD-83E6-5A8AE8D2FC2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914400"/>
            <a:ext cx="5257800" cy="3200400"/>
          </a:xfrm>
        </p:spPr>
        <p:txBody>
          <a:bodyPr/>
          <a:lstStyle>
            <a:lvl1pPr>
              <a:defRPr sz="4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4267200"/>
            <a:ext cx="5181600" cy="1752600"/>
          </a:xfrm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3084" name="Picture 12" descr="hofzlcrq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609600"/>
            <a:ext cx="2870200" cy="5943600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5DE4C6-45B4-4D15-A31E-CB1874DAC24B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D5FE3-3E51-4072-8142-9E239ACDCF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228600"/>
            <a:ext cx="215265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228600"/>
            <a:ext cx="630555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EF8E88-AF9F-4A58-8BA7-3D2F97493C08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A487D-B5F8-491C-9CF1-6A07A3FD4B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EDB391-6016-45B1-A16C-D70FD26BF856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ED3CE-EA4D-4F6A-9694-5FF27AE087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0EA9B8-7C25-434A-B2DF-1F01087A56EF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5D7DE-F4BE-4277-A3E5-0B6A910019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828800"/>
            <a:ext cx="4229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4229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6E5E4-C1FE-4B31-ACE2-7A26B399BAF1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0C684-07BF-4463-A4C3-40F76B11A1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FE1D22-F078-429C-8AF4-FC380631B975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3A52D-1093-400D-99A6-57F4C6E970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4190F9-2138-41C1-AB06-D198C14315CA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D2D598-FAA7-40DD-8548-90A1A7EAAF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0659A5-1529-49ED-A08D-F7EDF45E9A12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FC11E9-6238-41D5-A8F4-D6F9FDC4FE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0E2D7D-E077-49DB-A94A-3E3302ED30B2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D7415F-783C-429F-A574-97DEA2AC45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BFF49A-19F1-4C8F-95C9-BAC97B59BD06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99734-9609-4894-9B79-D4545FBBE8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29EA8"/>
            </a:gs>
            <a:gs pos="0">
              <a:srgbClr val="529EA8"/>
            </a:gs>
            <a:gs pos="100000">
              <a:schemeClr val="bg2">
                <a:shade val="30000"/>
                <a:satMod val="200000"/>
                <a:alpha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1" name="Picture 17" descr="hofzlcrq[1]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973888" y="2365375"/>
            <a:ext cx="2170112" cy="449262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228600"/>
            <a:ext cx="8610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828800"/>
            <a:ext cx="8610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CC0000"/>
                </a:solidFill>
                <a:latin typeface="+mn-lt"/>
              </a:defRPr>
            </a:lvl1pPr>
          </a:lstStyle>
          <a:p>
            <a:fld id="{45E65CC9-460E-4D81-A066-37F9F0BA4C84}" type="datetime1">
              <a:rPr lang="en-US"/>
              <a:pPr/>
              <a:t>4/23/2009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24000" y="6629400"/>
            <a:ext cx="6019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CC0000"/>
                </a:solidFill>
                <a:latin typeface="+mn-lt"/>
              </a:defRPr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5532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CC0000"/>
                </a:solidFill>
                <a:latin typeface="+mn-lt"/>
              </a:defRPr>
            </a:lvl1pPr>
          </a:lstStyle>
          <a:p>
            <a:fld id="{F66F6DD2-1562-47C4-9E3D-31B43219ED7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AC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Comic Sans MS" pitchFamily="66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Comic Sans MS" pitchFamily="66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Comic Sans MS" pitchFamily="66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Comic Sans MS" pitchFamily="66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Comic Sans MS" pitchFamily="66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Comic Sans MS" pitchFamily="66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Comic Sans MS" pitchFamily="66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600">
          <a:solidFill>
            <a:srgbClr val="AC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3200">
          <a:solidFill>
            <a:srgbClr val="AC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AC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AC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AC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CC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CC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CC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CC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Do It Yourself</a:t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Christmas Light Controllers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DIY Christmas Light Controllers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Advantages of a COOP  </a:t>
            </a:r>
          </a:p>
          <a:p>
            <a:pPr algn="ctr">
              <a:buNone/>
            </a:pPr>
            <a:r>
              <a:rPr lang="en-US" dirty="0" smtClean="0"/>
              <a:t>   </a:t>
            </a:r>
          </a:p>
          <a:p>
            <a:r>
              <a:rPr lang="en-US" dirty="0" smtClean="0"/>
              <a:t>  Members can save as much as 30%, </a:t>
            </a:r>
          </a:p>
          <a:p>
            <a:pPr>
              <a:buNone/>
            </a:pPr>
            <a:r>
              <a:rPr lang="en-US" dirty="0" smtClean="0"/>
              <a:t>      or sometimes more, on parts kits.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DIY Christmas Light Controllers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Disadvantages of a COOP  </a:t>
            </a:r>
          </a:p>
          <a:p>
            <a:pPr algn="ctr">
              <a:buNone/>
            </a:pPr>
            <a:r>
              <a:rPr lang="en-US" dirty="0" smtClean="0"/>
              <a:t>   </a:t>
            </a:r>
          </a:p>
          <a:p>
            <a:r>
              <a:rPr lang="en-US" dirty="0" smtClean="0"/>
              <a:t>  Because a coop manager has to collect, and sort all the parts, it can take several weeks to receive your order.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DIY Christmas Light Controllers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a COOP works-</a:t>
            </a:r>
          </a:p>
          <a:p>
            <a:pPr lvl="1"/>
            <a:r>
              <a:rPr lang="en-US" dirty="0" smtClean="0"/>
              <a:t>Member must get permission from mod to run a coop</a:t>
            </a:r>
          </a:p>
          <a:p>
            <a:pPr lvl="1"/>
            <a:r>
              <a:rPr lang="en-US" dirty="0" smtClean="0"/>
              <a:t>COOP manager gives estimated cost per parts kit</a:t>
            </a:r>
          </a:p>
          <a:p>
            <a:pPr lvl="1"/>
            <a:r>
              <a:rPr lang="en-US" dirty="0" smtClean="0"/>
              <a:t>COOP manager sets a cutoff </a:t>
            </a:r>
          </a:p>
          <a:p>
            <a:pPr lvl="1"/>
            <a:r>
              <a:rPr lang="en-US" dirty="0" smtClean="0"/>
              <a:t>Anyone can sign up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DIY Christmas Light Controllers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a COOP works-</a:t>
            </a:r>
          </a:p>
          <a:p>
            <a:pPr lvl="1"/>
            <a:r>
              <a:rPr lang="en-US" dirty="0" smtClean="0"/>
              <a:t>Once the coop closes, manager determines exact pricing, and collects money from everyone</a:t>
            </a:r>
          </a:p>
          <a:p>
            <a:pPr lvl="1"/>
            <a:r>
              <a:rPr lang="en-US" dirty="0" smtClean="0"/>
              <a:t>Manager orders parts, then sorts kits, and ships</a:t>
            </a:r>
          </a:p>
          <a:p>
            <a:pPr lvl="1"/>
            <a:r>
              <a:rPr lang="en-US" dirty="0" smtClean="0"/>
              <a:t>COOP almost always includes everything you need to build a complete controller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DoItYourselfChristmas.com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Controllers-</a:t>
            </a:r>
          </a:p>
          <a:p>
            <a:r>
              <a:rPr lang="en-US" dirty="0" err="1" smtClean="0"/>
              <a:t>Renard</a:t>
            </a:r>
            <a:endParaRPr lang="en-US" dirty="0" smtClean="0"/>
          </a:p>
          <a:p>
            <a:r>
              <a:rPr lang="en-US" dirty="0" err="1" smtClean="0"/>
              <a:t>Firegod</a:t>
            </a:r>
            <a:endParaRPr lang="en-US" dirty="0" smtClean="0"/>
          </a:p>
          <a:p>
            <a:r>
              <a:rPr lang="en-US" dirty="0" smtClean="0"/>
              <a:t>Olson 595</a:t>
            </a:r>
          </a:p>
          <a:p>
            <a:r>
              <a:rPr lang="en-US" dirty="0" smtClean="0"/>
              <a:t>Grinch</a:t>
            </a:r>
          </a:p>
          <a:p>
            <a:pPr>
              <a:buNone/>
            </a:pPr>
            <a:r>
              <a:rPr lang="en-US" dirty="0" smtClean="0"/>
              <a:t>Home of Vixen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DoItYourselfChristmas.com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Renard</a:t>
            </a:r>
            <a:endParaRPr lang="en-US" dirty="0" smtClean="0"/>
          </a:p>
          <a:p>
            <a:pPr lvl="1"/>
            <a:r>
              <a:rPr lang="en-US" dirty="0" smtClean="0"/>
              <a:t>Ren8</a:t>
            </a:r>
          </a:p>
          <a:p>
            <a:pPr lvl="1"/>
            <a:r>
              <a:rPr lang="en-US" dirty="0" smtClean="0"/>
              <a:t>Ren16</a:t>
            </a:r>
          </a:p>
          <a:p>
            <a:pPr lvl="1"/>
            <a:r>
              <a:rPr lang="en-US" dirty="0" smtClean="0"/>
              <a:t>Ren24</a:t>
            </a:r>
          </a:p>
          <a:p>
            <a:pPr lvl="1"/>
            <a:r>
              <a:rPr lang="en-US" dirty="0" smtClean="0"/>
              <a:t>Ren64</a:t>
            </a:r>
          </a:p>
          <a:p>
            <a:pPr lvl="1"/>
            <a:r>
              <a:rPr lang="en-US" dirty="0" smtClean="0"/>
              <a:t>Ren8, 16, 24 SS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Comparison to LOR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err="1" smtClean="0"/>
              <a:t>Renard</a:t>
            </a:r>
            <a:endParaRPr lang="en-US" dirty="0"/>
          </a:p>
        </p:txBody>
      </p:sp>
      <p:pic>
        <p:nvPicPr>
          <p:cNvPr id="15" name="Content Placeholder 14" descr="ren-24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30401" t="4762" r="5220" b="14286"/>
          <a:stretch>
            <a:fillRect/>
          </a:stretch>
        </p:blipFill>
        <p:spPr>
          <a:xfrm>
            <a:off x="381000" y="2209799"/>
            <a:ext cx="4038600" cy="3814233"/>
          </a:xfrm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LOR</a:t>
            </a:r>
            <a:endParaRPr lang="en-US" dirty="0"/>
          </a:p>
        </p:txBody>
      </p:sp>
      <p:pic>
        <p:nvPicPr>
          <p:cNvPr id="11" name="Content Placeholder 10" descr="pc-card-only.gif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724400" y="2209800"/>
            <a:ext cx="4095750" cy="3810000"/>
          </a:xfrm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A52D-1093-400D-99A6-57F4C6E9702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Comparison to LOR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err="1" smtClean="0"/>
              <a:t>Renard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PIC based dimmer</a:t>
            </a:r>
          </a:p>
          <a:p>
            <a:r>
              <a:rPr lang="en-US" dirty="0" smtClean="0"/>
              <a:t>Onboard power supply</a:t>
            </a:r>
          </a:p>
          <a:p>
            <a:r>
              <a:rPr lang="en-US" dirty="0" smtClean="0"/>
              <a:t>Connects to serial port</a:t>
            </a:r>
          </a:p>
          <a:p>
            <a:r>
              <a:rPr lang="en-US" dirty="0" smtClean="0"/>
              <a:t>DMX firmware available</a:t>
            </a:r>
          </a:p>
          <a:p>
            <a:r>
              <a:rPr lang="en-US" dirty="0" smtClean="0"/>
              <a:t>Switches lights with </a:t>
            </a:r>
            <a:r>
              <a:rPr lang="en-US" dirty="0" err="1" smtClean="0"/>
              <a:t>optos</a:t>
            </a:r>
            <a:r>
              <a:rPr lang="en-US" dirty="0" smtClean="0"/>
              <a:t> and </a:t>
            </a:r>
            <a:r>
              <a:rPr lang="en-US" dirty="0" err="1" smtClean="0"/>
              <a:t>triacs</a:t>
            </a:r>
            <a:endParaRPr lang="en-US" dirty="0" smtClean="0"/>
          </a:p>
          <a:p>
            <a:r>
              <a:rPr lang="en-US" dirty="0" smtClean="0"/>
              <a:t>Cost per channel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</a:t>
            </a:r>
          </a:p>
          <a:p>
            <a:pPr>
              <a:buNone/>
            </a:pPr>
            <a:r>
              <a:rPr lang="en-US"/>
              <a:t> </a:t>
            </a:r>
            <a:r>
              <a:rPr lang="en-US" smtClean="0"/>
              <a:t>         </a:t>
            </a:r>
            <a:r>
              <a:rPr lang="en-US" smtClean="0"/>
              <a:t>$</a:t>
            </a:r>
            <a:r>
              <a:rPr lang="en-US" dirty="0" smtClean="0"/>
              <a:t>2.63/channel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LOR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PIC based dimmer</a:t>
            </a:r>
          </a:p>
          <a:p>
            <a:r>
              <a:rPr lang="en-US" dirty="0" smtClean="0"/>
              <a:t>Onboard power supply</a:t>
            </a:r>
          </a:p>
          <a:p>
            <a:r>
              <a:rPr lang="en-US" dirty="0" smtClean="0"/>
              <a:t>Connects to serial port</a:t>
            </a:r>
          </a:p>
          <a:p>
            <a:r>
              <a:rPr lang="en-US" dirty="0" smtClean="0"/>
              <a:t>DMX firmware available</a:t>
            </a:r>
          </a:p>
          <a:p>
            <a:r>
              <a:rPr lang="en-US" dirty="0" smtClean="0"/>
              <a:t>Switches lights with </a:t>
            </a:r>
            <a:r>
              <a:rPr lang="en-US" dirty="0" err="1" smtClean="0"/>
              <a:t>optos</a:t>
            </a:r>
            <a:r>
              <a:rPr lang="en-US" dirty="0" smtClean="0"/>
              <a:t>  and </a:t>
            </a:r>
            <a:r>
              <a:rPr lang="en-US" dirty="0" err="1" smtClean="0"/>
              <a:t>triacs</a:t>
            </a:r>
            <a:endParaRPr lang="en-US" dirty="0" smtClean="0"/>
          </a:p>
          <a:p>
            <a:r>
              <a:rPr lang="en-US" dirty="0" smtClean="0"/>
              <a:t>Cost per channel</a:t>
            </a:r>
          </a:p>
          <a:p>
            <a:endParaRPr lang="en-US" dirty="0"/>
          </a:p>
          <a:p>
            <a:pPr>
              <a:buNone/>
            </a:pPr>
            <a:r>
              <a:rPr lang="en-US" dirty="0" smtClean="0"/>
              <a:t>          $6.25/channel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A52D-1093-400D-99A6-57F4C6E9702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"/>
                            </p:stCondLst>
                            <p:childTnLst>
                              <p:par>
                                <p:cTn id="4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Onboard  VS. External SSRs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90800"/>
            <a:ext cx="6705600" cy="3763963"/>
          </a:xfrm>
        </p:spPr>
        <p:txBody>
          <a:bodyPr/>
          <a:lstStyle/>
          <a:p>
            <a:r>
              <a:rPr lang="en-US" dirty="0" smtClean="0"/>
              <a:t>A Solid State Relay, or SSR, is an electronic device that uses low voltage input to switch high voltage on or off. 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Onboard  VS. External SSRs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14600"/>
            <a:ext cx="6705600" cy="3840163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two main components of an SSR circuit are the </a:t>
            </a:r>
            <a:r>
              <a:rPr lang="en-US" dirty="0" err="1" smtClean="0"/>
              <a:t>triac</a:t>
            </a:r>
            <a:r>
              <a:rPr lang="en-US" dirty="0" smtClean="0"/>
              <a:t>, and the </a:t>
            </a:r>
            <a:r>
              <a:rPr lang="en-US" dirty="0" err="1" smtClean="0"/>
              <a:t>optocoupler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Perception of DIY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Onboard  VS. External SSRs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90800"/>
            <a:ext cx="6705600" cy="3763963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triac</a:t>
            </a:r>
            <a:r>
              <a:rPr lang="en-US" dirty="0" smtClean="0"/>
              <a:t> is a type of semiconductor that performs the actual switching of the current.  The </a:t>
            </a:r>
            <a:r>
              <a:rPr lang="en-US" dirty="0" err="1" smtClean="0"/>
              <a:t>opto</a:t>
            </a:r>
            <a:r>
              <a:rPr lang="en-US" dirty="0" smtClean="0"/>
              <a:t> is a device which forms a barrier between the high voltage and the low voltage side of the circuit.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Onboard  VS. External SSRs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Onboard SSRs-</a:t>
            </a:r>
          </a:p>
          <a:p>
            <a:pPr>
              <a:buNone/>
            </a:pPr>
            <a:r>
              <a:rPr lang="en-US" dirty="0" smtClean="0"/>
              <a:t>   All the parts necessary  to turn lights on and off are contained on one circuit board</a:t>
            </a:r>
          </a:p>
        </p:txBody>
      </p:sp>
      <p:pic>
        <p:nvPicPr>
          <p:cNvPr id="10" name="Content Placeholder 9" descr="Renard_SS16_Completed_th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438400"/>
            <a:ext cx="4147426" cy="2209800"/>
          </a:xfrm>
          <a:effectLst>
            <a:softEdge rad="127000"/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Onboard  VS. External SSRs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External SSRs</a:t>
            </a:r>
          </a:p>
          <a:p>
            <a:pPr>
              <a:buNone/>
            </a:pPr>
            <a:r>
              <a:rPr lang="en-US" dirty="0" smtClean="0"/>
              <a:t>  </a:t>
            </a:r>
            <a:r>
              <a:rPr lang="en-US" sz="2400" dirty="0" smtClean="0"/>
              <a:t>The components of the circuit that perform the actual switching of current are located remotely from the controller part of the circuit.</a:t>
            </a:r>
          </a:p>
          <a:p>
            <a:pPr>
              <a:buNone/>
            </a:pPr>
            <a:r>
              <a:rPr lang="en-US" sz="2400" dirty="0" smtClean="0"/>
              <a:t>    </a:t>
            </a:r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8" name="Content Placeholder 7" descr="SSROZ_2.5a_(small)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10100" y="2028806"/>
            <a:ext cx="4229100" cy="4125951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Onboard  VS. External SSRs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External SSRs connect to controllers using cat5</a:t>
            </a:r>
          </a:p>
          <a:p>
            <a:r>
              <a:rPr lang="en-US" dirty="0" smtClean="0"/>
              <a:t>Each SSR needs </a:t>
            </a:r>
            <a:r>
              <a:rPr lang="en-US" dirty="0" smtClean="0"/>
              <a:t>its </a:t>
            </a:r>
            <a:r>
              <a:rPr lang="en-US" dirty="0" smtClean="0"/>
              <a:t>own power source</a:t>
            </a:r>
            <a:endParaRPr lang="en-US" dirty="0"/>
          </a:p>
        </p:txBody>
      </p:sp>
      <p:pic>
        <p:nvPicPr>
          <p:cNvPr id="11" name="Content Placeholder 10" descr="Ren_6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05400" y="1600200"/>
            <a:ext cx="3352800" cy="4803363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Onboard  VS. External SSRs</a:t>
            </a:r>
            <a:endParaRPr lang="en-US" dirty="0"/>
          </a:p>
        </p:txBody>
      </p:sp>
      <p:pic>
        <p:nvPicPr>
          <p:cNvPr id="14" name="Content Placeholder 13" descr="Part_Central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52399" y="1905000"/>
            <a:ext cx="8840823" cy="3581400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819400"/>
            <a:ext cx="4229100" cy="3535363"/>
          </a:xfrm>
        </p:spPr>
        <p:txBody>
          <a:bodyPr/>
          <a:lstStyle/>
          <a:p>
            <a:r>
              <a:rPr lang="en-US" dirty="0" smtClean="0"/>
              <a:t>Lynx</a:t>
            </a:r>
          </a:p>
          <a:p>
            <a:r>
              <a:rPr lang="en-US" dirty="0" smtClean="0"/>
              <a:t>Lynx Freestyle</a:t>
            </a:r>
          </a:p>
          <a:p>
            <a:r>
              <a:rPr lang="en-US" dirty="0" smtClean="0"/>
              <a:t>Lynx Express</a:t>
            </a:r>
          </a:p>
          <a:p>
            <a:r>
              <a:rPr lang="en-US" dirty="0" smtClean="0"/>
              <a:t>Lynx MR16 Controller</a:t>
            </a:r>
          </a:p>
          <a:p>
            <a:r>
              <a:rPr lang="en-US" dirty="0" smtClean="0"/>
              <a:t>Lynx SSR4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2819400"/>
            <a:ext cx="4229100" cy="3535363"/>
          </a:xfrm>
        </p:spPr>
        <p:txBody>
          <a:bodyPr/>
          <a:lstStyle/>
          <a:p>
            <a:r>
              <a:rPr lang="en-US" dirty="0" smtClean="0"/>
              <a:t>Lynx Splitter</a:t>
            </a:r>
          </a:p>
          <a:p>
            <a:r>
              <a:rPr lang="en-US" dirty="0" smtClean="0"/>
              <a:t>Lynx Dongle</a:t>
            </a:r>
          </a:p>
          <a:p>
            <a:r>
              <a:rPr lang="en-US" dirty="0" smtClean="0"/>
              <a:t>Wireless DMX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819400"/>
            <a:ext cx="8686800" cy="35353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Lynx DMX Dongle</a:t>
            </a:r>
          </a:p>
          <a:p>
            <a:r>
              <a:rPr lang="en-US" dirty="0" smtClean="0"/>
              <a:t>Connects to computer via USB port</a:t>
            </a:r>
          </a:p>
          <a:p>
            <a:r>
              <a:rPr lang="en-US" dirty="0" smtClean="0"/>
              <a:t>Works with software to send out 512 channels of DMX</a:t>
            </a:r>
          </a:p>
          <a:p>
            <a:r>
              <a:rPr lang="en-US" dirty="0" smtClean="0"/>
              <a:t>Designed as replacement for </a:t>
            </a:r>
            <a:r>
              <a:rPr lang="en-US" dirty="0" err="1" smtClean="0"/>
              <a:t>Enttec</a:t>
            </a:r>
            <a:r>
              <a:rPr lang="en-US" dirty="0" smtClean="0"/>
              <a:t> DMX PRO</a:t>
            </a:r>
          </a:p>
          <a:p>
            <a:r>
              <a:rPr lang="en-US" dirty="0" smtClean="0"/>
              <a:t>Cost = about $50 to build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819400"/>
            <a:ext cx="4419600" cy="35353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Lynx Splitter</a:t>
            </a:r>
          </a:p>
          <a:p>
            <a:r>
              <a:rPr lang="en-US" dirty="0" smtClean="0"/>
              <a:t>4 channel DMX splitter</a:t>
            </a:r>
          </a:p>
          <a:p>
            <a:r>
              <a:rPr lang="en-US" dirty="0" smtClean="0"/>
              <a:t>Costs about $20 to build + case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Spl-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2743200"/>
            <a:ext cx="3228845" cy="3546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667000"/>
            <a:ext cx="4229100" cy="3687763"/>
          </a:xfrm>
        </p:spPr>
        <p:txBody>
          <a:bodyPr/>
          <a:lstStyle/>
          <a:p>
            <a:r>
              <a:rPr lang="en-US" dirty="0" smtClean="0"/>
              <a:t>Lynx SSR4</a:t>
            </a:r>
          </a:p>
          <a:p>
            <a:pPr lvl="1"/>
            <a:r>
              <a:rPr lang="en-US" dirty="0" smtClean="0"/>
              <a:t>4 channel External SSR</a:t>
            </a:r>
          </a:p>
          <a:p>
            <a:pPr lvl="1"/>
            <a:r>
              <a:rPr lang="en-US" dirty="0" smtClean="0"/>
              <a:t>Can be made into a standalone DMX controller with the addition of a few parts</a:t>
            </a:r>
            <a:endParaRPr lang="en-US" dirty="0"/>
          </a:p>
        </p:txBody>
      </p:sp>
      <p:pic>
        <p:nvPicPr>
          <p:cNvPr id="9" name="Content Placeholder 8" descr="DSCF779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20721" r="18018" b="-1176"/>
          <a:stretch>
            <a:fillRect/>
          </a:stretch>
        </p:blipFill>
        <p:spPr>
          <a:xfrm>
            <a:off x="5105400" y="2438400"/>
            <a:ext cx="2971800" cy="3681062"/>
          </a:xfrm>
          <a:effectLst>
            <a:softEdge rad="63500"/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667000"/>
            <a:ext cx="4229100" cy="3687763"/>
          </a:xfrm>
        </p:spPr>
        <p:txBody>
          <a:bodyPr/>
          <a:lstStyle/>
          <a:p>
            <a:r>
              <a:rPr lang="en-US" dirty="0" smtClean="0"/>
              <a:t>Lynx SSR4</a:t>
            </a:r>
          </a:p>
          <a:p>
            <a:pPr lvl="1"/>
            <a:r>
              <a:rPr lang="en-US" dirty="0" smtClean="0"/>
              <a:t>Cost in coop as plain SSR = $14.33</a:t>
            </a:r>
          </a:p>
          <a:p>
            <a:pPr lvl="1"/>
            <a:r>
              <a:rPr lang="en-US" dirty="0" smtClean="0"/>
              <a:t>Cost in coop as DMX controller = $24.82     or $6.20 / channel</a:t>
            </a:r>
          </a:p>
          <a:p>
            <a:pPr lvl="1"/>
            <a:r>
              <a:rPr lang="en-US" dirty="0" smtClean="0"/>
              <a:t>Both prices include case</a:t>
            </a:r>
          </a:p>
        </p:txBody>
      </p:sp>
      <p:pic>
        <p:nvPicPr>
          <p:cNvPr id="9" name="Content Placeholder 8" descr="DSCF779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20721" r="18018" b="-1176"/>
          <a:stretch>
            <a:fillRect/>
          </a:stretch>
        </p:blipFill>
        <p:spPr>
          <a:xfrm>
            <a:off x="5105400" y="2438400"/>
            <a:ext cx="2971800" cy="3681062"/>
          </a:xfrm>
          <a:effectLst>
            <a:softEdge rad="63500"/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2209800"/>
          </a:xfrm>
        </p:spPr>
        <p:txBody>
          <a:bodyPr/>
          <a:lstStyle/>
          <a:p>
            <a:pPr algn="ctr"/>
            <a:r>
              <a:rPr lang="en-US" dirty="0" smtClean="0"/>
              <a:t>Perception of DIY</a:t>
            </a:r>
            <a:br>
              <a:rPr lang="en-US" dirty="0" smtClean="0"/>
            </a:br>
            <a:r>
              <a:rPr lang="en-US" dirty="0" smtClean="0"/>
              <a:t>Myth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" name="Picture 7" descr="ratsnest1.jpg"/>
          <p:cNvPicPr>
            <a:picLocks noChangeAspect="1"/>
          </p:cNvPicPr>
          <p:nvPr/>
        </p:nvPicPr>
        <p:blipFill>
          <a:blip r:embed="rId3"/>
          <a:srcRect l="3484" b="8068"/>
          <a:stretch>
            <a:fillRect/>
          </a:stretch>
        </p:blipFill>
        <p:spPr>
          <a:xfrm>
            <a:off x="2362200" y="2209800"/>
            <a:ext cx="4222471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895600"/>
            <a:ext cx="4229100" cy="3459163"/>
          </a:xfrm>
        </p:spPr>
        <p:txBody>
          <a:bodyPr/>
          <a:lstStyle/>
          <a:p>
            <a:r>
              <a:rPr lang="en-US" dirty="0" smtClean="0"/>
              <a:t>Lynx Freestyle</a:t>
            </a:r>
          </a:p>
          <a:p>
            <a:pPr lvl="1"/>
            <a:r>
              <a:rPr lang="en-US" dirty="0" smtClean="0"/>
              <a:t>128 Channel Controller</a:t>
            </a:r>
          </a:p>
          <a:p>
            <a:pPr lvl="1"/>
            <a:r>
              <a:rPr lang="en-US" dirty="0" smtClean="0"/>
              <a:t>Runs on DMX</a:t>
            </a:r>
          </a:p>
          <a:p>
            <a:pPr lvl="1"/>
            <a:r>
              <a:rPr lang="en-US" dirty="0" smtClean="0"/>
              <a:t>Uses External SSRs</a:t>
            </a:r>
          </a:p>
          <a:p>
            <a:pPr lvl="1"/>
            <a:r>
              <a:rPr lang="en-US" dirty="0" smtClean="0"/>
              <a:t>Cost : $73.05 in a coop</a:t>
            </a:r>
          </a:p>
          <a:p>
            <a:pPr lvl="1">
              <a:buNone/>
            </a:pPr>
            <a:r>
              <a:rPr lang="en-US" dirty="0" smtClean="0"/>
              <a:t>        (includes case)</a:t>
            </a:r>
          </a:p>
          <a:p>
            <a:pPr lvl="1">
              <a:buNone/>
            </a:pPr>
            <a:r>
              <a:rPr lang="en-US" dirty="0" smtClean="0"/>
              <a:t>     = $0.57 / channel</a:t>
            </a:r>
          </a:p>
          <a:p>
            <a:pPr lvl="1"/>
            <a:endParaRPr lang="en-US" dirty="0"/>
          </a:p>
        </p:txBody>
      </p:sp>
      <p:pic>
        <p:nvPicPr>
          <p:cNvPr id="9" name="Content Placeholder 8" descr="DSCF779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2703" t="7482" b="18043"/>
          <a:stretch>
            <a:fillRect/>
          </a:stretch>
        </p:blipFill>
        <p:spPr>
          <a:xfrm>
            <a:off x="4419600" y="2895600"/>
            <a:ext cx="4513006" cy="2590800"/>
          </a:xfrm>
          <a:effectLst>
            <a:softEdge rad="63500"/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895600"/>
            <a:ext cx="4229100" cy="3459163"/>
          </a:xfrm>
        </p:spPr>
        <p:txBody>
          <a:bodyPr/>
          <a:lstStyle/>
          <a:p>
            <a:pPr lvl="1"/>
            <a:r>
              <a:rPr lang="en-US" dirty="0" smtClean="0"/>
              <a:t>Cost for full 128 channel setup using Freestyle + 32 SSR4s</a:t>
            </a:r>
          </a:p>
          <a:p>
            <a:pPr lvl="1">
              <a:buNone/>
            </a:pPr>
            <a:r>
              <a:rPr lang="en-US" dirty="0" smtClean="0"/>
              <a:t>           $531.61</a:t>
            </a:r>
          </a:p>
          <a:p>
            <a:pPr lvl="1">
              <a:buNone/>
            </a:pPr>
            <a:r>
              <a:rPr lang="en-US" dirty="0" smtClean="0"/>
              <a:t>                =</a:t>
            </a:r>
          </a:p>
          <a:p>
            <a:pPr lvl="1">
              <a:buNone/>
            </a:pPr>
            <a:r>
              <a:rPr lang="en-US" dirty="0" smtClean="0"/>
              <a:t>      $4.15 / channel</a:t>
            </a:r>
            <a:endParaRPr lang="en-US" dirty="0"/>
          </a:p>
        </p:txBody>
      </p:sp>
      <p:pic>
        <p:nvPicPr>
          <p:cNvPr id="9" name="Content Placeholder 8" descr="DSCF779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2703" t="7482" b="18043"/>
          <a:stretch>
            <a:fillRect/>
          </a:stretch>
        </p:blipFill>
        <p:spPr>
          <a:xfrm>
            <a:off x="5257800" y="2438400"/>
            <a:ext cx="3065206" cy="1759655"/>
          </a:xfrm>
          <a:effectLst>
            <a:softEdge rad="63500"/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Content Placeholder 8" descr="DSCF7798.JPG"/>
          <p:cNvPicPr>
            <a:picLocks noChangeAspect="1"/>
          </p:cNvPicPr>
          <p:nvPr/>
        </p:nvPicPr>
        <p:blipFill>
          <a:blip r:embed="rId4" cstate="print"/>
          <a:srcRect l="20721" r="18018" b="-1176"/>
          <a:stretch>
            <a:fillRect/>
          </a:stretch>
        </p:blipFill>
        <p:spPr bwMode="auto">
          <a:xfrm>
            <a:off x="5867400" y="4343400"/>
            <a:ext cx="1905000" cy="2359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90800"/>
            <a:ext cx="4229100" cy="3763963"/>
          </a:xfrm>
        </p:spPr>
        <p:txBody>
          <a:bodyPr/>
          <a:lstStyle/>
          <a:p>
            <a:r>
              <a:rPr lang="en-US" dirty="0" smtClean="0"/>
              <a:t>Lynx MR16 Controller</a:t>
            </a:r>
          </a:p>
          <a:p>
            <a:pPr lvl="1"/>
            <a:r>
              <a:rPr lang="en-US" dirty="0" smtClean="0"/>
              <a:t>12 volt, 16 channel DMX Controller</a:t>
            </a:r>
          </a:p>
          <a:p>
            <a:pPr lvl="1"/>
            <a:r>
              <a:rPr lang="en-US" dirty="0" smtClean="0"/>
              <a:t>Can handle up to 12 MR16s per channel</a:t>
            </a:r>
          </a:p>
          <a:p>
            <a:pPr lvl="1"/>
            <a:r>
              <a:rPr lang="en-US" dirty="0" smtClean="0"/>
              <a:t>Works with any 12V MR16, but designed around Kevin’s MR16s</a:t>
            </a:r>
          </a:p>
          <a:p>
            <a:pPr lvl="1"/>
            <a:endParaRPr lang="en-US" dirty="0"/>
          </a:p>
        </p:txBody>
      </p:sp>
      <p:pic>
        <p:nvPicPr>
          <p:cNvPr id="12" name="Content Placeholder 11" descr="DSCF780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7126" y="2587178"/>
            <a:ext cx="4015047" cy="3009207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90800"/>
            <a:ext cx="4229100" cy="3763963"/>
          </a:xfrm>
        </p:spPr>
        <p:txBody>
          <a:bodyPr/>
          <a:lstStyle/>
          <a:p>
            <a:r>
              <a:rPr lang="en-US" dirty="0" smtClean="0"/>
              <a:t>Lynx MR16 Controller</a:t>
            </a:r>
          </a:p>
          <a:p>
            <a:pPr lvl="1"/>
            <a:r>
              <a:rPr lang="en-US" dirty="0" smtClean="0"/>
              <a:t>Cost in coop</a:t>
            </a:r>
          </a:p>
          <a:p>
            <a:pPr lvl="1">
              <a:buNone/>
            </a:pPr>
            <a:r>
              <a:rPr lang="en-US" dirty="0" smtClean="0"/>
              <a:t>  $39.67  Including case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   = $2.48 / channel</a:t>
            </a:r>
            <a:endParaRPr lang="en-US" dirty="0"/>
          </a:p>
        </p:txBody>
      </p:sp>
      <p:pic>
        <p:nvPicPr>
          <p:cNvPr id="12" name="Content Placeholder 11" descr="DSCF780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7126" y="2587178"/>
            <a:ext cx="4015047" cy="3009207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90800"/>
            <a:ext cx="4724400" cy="3763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Lynx Express</a:t>
            </a:r>
          </a:p>
          <a:p>
            <a:r>
              <a:rPr lang="en-US" sz="2400" dirty="0" smtClean="0"/>
              <a:t>16 channel DMX controller</a:t>
            </a:r>
          </a:p>
          <a:p>
            <a:r>
              <a:rPr lang="en-US" sz="2400" dirty="0" smtClean="0"/>
              <a:t>Built in DMX splitter</a:t>
            </a:r>
          </a:p>
          <a:p>
            <a:r>
              <a:rPr lang="en-US" sz="2400" dirty="0" smtClean="0"/>
              <a:t>Onboard test function</a:t>
            </a:r>
          </a:p>
          <a:p>
            <a:r>
              <a:rPr lang="en-US" sz="2400" dirty="0" smtClean="0"/>
              <a:t>LED channel display</a:t>
            </a:r>
          </a:p>
          <a:p>
            <a:r>
              <a:rPr lang="en-US" sz="2400" dirty="0" smtClean="0"/>
              <a:t>Built in Wireless capability</a:t>
            </a:r>
          </a:p>
          <a:p>
            <a:r>
              <a:rPr lang="en-US" sz="2400" dirty="0" smtClean="0"/>
              <a:t>Light Normalization Technology</a:t>
            </a:r>
          </a:p>
          <a:p>
            <a:endParaRPr lang="en-US" sz="2400" dirty="0" smtClean="0"/>
          </a:p>
          <a:p>
            <a:endParaRPr lang="en-US" sz="2000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pic>
        <p:nvPicPr>
          <p:cNvPr id="10" name="Content Placeholder 9" descr="express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10100" y="2505869"/>
            <a:ext cx="4229100" cy="3171825"/>
          </a:xfrm>
          <a:effectLst>
            <a:softEdge rad="63500"/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90800"/>
            <a:ext cx="4724400" cy="3763963"/>
          </a:xfrm>
        </p:spPr>
        <p:txBody>
          <a:bodyPr/>
          <a:lstStyle/>
          <a:p>
            <a:pPr algn="ctr">
              <a:buNone/>
            </a:pPr>
            <a:r>
              <a:rPr lang="en-US" sz="2400" dirty="0" smtClean="0"/>
              <a:t>Light Normalization Technology</a:t>
            </a:r>
          </a:p>
          <a:p>
            <a:pPr algn="ctr">
              <a:buNone/>
            </a:pPr>
            <a:r>
              <a:rPr lang="en-US" sz="2400" dirty="0" smtClean="0"/>
              <a:t> </a:t>
            </a:r>
          </a:p>
          <a:p>
            <a:r>
              <a:rPr lang="en-US" dirty="0" smtClean="0"/>
              <a:t>Custom dimming curves are created for every type of light string that you have</a:t>
            </a:r>
          </a:p>
          <a:p>
            <a:endParaRPr lang="en-US" sz="2000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pic>
        <p:nvPicPr>
          <p:cNvPr id="11" name="Content Placeholder 10" descr="dimmingcurve1.jpg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29200" y="2743199"/>
            <a:ext cx="3840480" cy="3383280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5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5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90800"/>
            <a:ext cx="4724400" cy="3763963"/>
          </a:xfrm>
        </p:spPr>
        <p:txBody>
          <a:bodyPr/>
          <a:lstStyle/>
          <a:p>
            <a:pPr algn="ctr">
              <a:buNone/>
            </a:pPr>
            <a:r>
              <a:rPr lang="en-US" sz="2400" dirty="0" smtClean="0"/>
              <a:t>Light Normalization Technology </a:t>
            </a:r>
          </a:p>
          <a:p>
            <a:pPr lvl="1">
              <a:buNone/>
            </a:pPr>
            <a:endParaRPr lang="en-US" sz="2000" dirty="0" smtClean="0"/>
          </a:p>
          <a:p>
            <a:r>
              <a:rPr lang="en-US" dirty="0" smtClean="0"/>
              <a:t>Each dimming curve turns the lights on at level 1, and reaches full brightness at level 255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pic>
        <p:nvPicPr>
          <p:cNvPr id="11" name="Content Placeholder 10" descr="dimmingcurve2.jpg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29200" y="2743200"/>
            <a:ext cx="3840480" cy="3383280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90800"/>
            <a:ext cx="4724400" cy="3763963"/>
          </a:xfrm>
        </p:spPr>
        <p:txBody>
          <a:bodyPr/>
          <a:lstStyle/>
          <a:p>
            <a:pPr algn="ctr">
              <a:buNone/>
            </a:pPr>
            <a:r>
              <a:rPr lang="en-US" sz="2400" dirty="0" smtClean="0"/>
              <a:t>Light Normalization Technology </a:t>
            </a:r>
          </a:p>
          <a:p>
            <a:pPr lvl="1">
              <a:buNone/>
            </a:pPr>
            <a:endParaRPr lang="en-US" sz="2000" dirty="0" smtClean="0"/>
          </a:p>
          <a:p>
            <a:r>
              <a:rPr lang="en-US" sz="2400" dirty="0" smtClean="0"/>
              <a:t>All light strings, regardless of brand, both LED and incandescent,  dim at exactly the same rate through the entire range, 1 - 255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pic>
        <p:nvPicPr>
          <p:cNvPr id="10" name="Content Placeholder 9" descr="dimmingcurve3.jpg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29200" y="2743200"/>
            <a:ext cx="3840480" cy="3383280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90800"/>
            <a:ext cx="4724400" cy="3763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Lynx Wireless DMX-</a:t>
            </a:r>
          </a:p>
          <a:p>
            <a:r>
              <a:rPr lang="en-US" sz="2400" dirty="0" smtClean="0"/>
              <a:t>Can operate on 3 different channels, selected by a jumper</a:t>
            </a:r>
          </a:p>
          <a:p>
            <a:r>
              <a:rPr lang="en-US" sz="2400" dirty="0" smtClean="0"/>
              <a:t>Ability to run 3 DMX universes simultaneously </a:t>
            </a:r>
          </a:p>
          <a:p>
            <a:r>
              <a:rPr lang="en-US" sz="2400" dirty="0" smtClean="0"/>
              <a:t>Capable of transmitting an entire DMX universe at 25ms timing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pic>
        <p:nvPicPr>
          <p:cNvPr id="11" name="Content Placeholder 10" descr="WirelessTX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29730" t="275" r="27027" b="8433"/>
          <a:stretch>
            <a:fillRect/>
          </a:stretch>
        </p:blipFill>
        <p:spPr>
          <a:xfrm>
            <a:off x="5257800" y="2514600"/>
            <a:ext cx="2438400" cy="3860800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14600"/>
            <a:ext cx="4724400" cy="38401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Lynx Wireless DMX- TX</a:t>
            </a:r>
          </a:p>
          <a:p>
            <a:r>
              <a:rPr lang="en-US" dirty="0" smtClean="0"/>
              <a:t>Connects to a DMX source</a:t>
            </a:r>
          </a:p>
          <a:p>
            <a:r>
              <a:rPr lang="en-US" dirty="0" smtClean="0"/>
              <a:t>Line of sight range of at least 500ft</a:t>
            </a:r>
          </a:p>
          <a:p>
            <a:r>
              <a:rPr lang="en-US" dirty="0" smtClean="0"/>
              <a:t>Still in beta testing</a:t>
            </a:r>
          </a:p>
          <a:p>
            <a:r>
              <a:rPr lang="en-US" dirty="0" smtClean="0"/>
              <a:t>Estimated cost to build = </a:t>
            </a:r>
          </a:p>
          <a:p>
            <a:pPr>
              <a:buNone/>
            </a:pPr>
            <a:r>
              <a:rPr lang="en-US" dirty="0" smtClean="0"/>
              <a:t>               </a:t>
            </a:r>
            <a:r>
              <a:rPr lang="en-US" dirty="0" smtClean="0"/>
              <a:t>   $55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pic>
        <p:nvPicPr>
          <p:cNvPr id="11" name="Content Placeholder 10" descr="WirelessTX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29730" t="275" r="27027" b="8433"/>
          <a:stretch>
            <a:fillRect/>
          </a:stretch>
        </p:blipFill>
        <p:spPr>
          <a:xfrm>
            <a:off x="5257800" y="2514600"/>
            <a:ext cx="2438400" cy="3860800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2209800"/>
          </a:xfrm>
        </p:spPr>
        <p:txBody>
          <a:bodyPr/>
          <a:lstStyle/>
          <a:p>
            <a:pPr algn="ctr"/>
            <a:r>
              <a:rPr lang="en-US" dirty="0" smtClean="0"/>
              <a:t>Perception of DIY</a:t>
            </a:r>
            <a:br>
              <a:rPr lang="en-US" dirty="0" smtClean="0"/>
            </a:br>
            <a:r>
              <a:rPr lang="en-US" dirty="0" smtClean="0"/>
              <a:t>Reality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 descr="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2057400"/>
            <a:ext cx="4367784" cy="4573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14600"/>
            <a:ext cx="4876800" cy="38401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Lynx Wireless DMX- LE/RX</a:t>
            </a:r>
          </a:p>
          <a:p>
            <a:r>
              <a:rPr lang="en-US" dirty="0" smtClean="0"/>
              <a:t>Plugs </a:t>
            </a:r>
            <a:r>
              <a:rPr lang="en-US" dirty="0" smtClean="0"/>
              <a:t>directly </a:t>
            </a:r>
            <a:r>
              <a:rPr lang="en-US" dirty="0" smtClean="0"/>
              <a:t>into </a:t>
            </a:r>
            <a:r>
              <a:rPr lang="en-US" dirty="0" smtClean="0"/>
              <a:t>Lynx Express controller</a:t>
            </a:r>
          </a:p>
          <a:p>
            <a:r>
              <a:rPr lang="en-US" dirty="0" smtClean="0"/>
              <a:t>Receives wireless DMX from transmitter</a:t>
            </a:r>
          </a:p>
          <a:p>
            <a:r>
              <a:rPr lang="en-US" dirty="0" smtClean="0"/>
              <a:t>Still in beta testing</a:t>
            </a:r>
          </a:p>
          <a:p>
            <a:r>
              <a:rPr lang="en-US" dirty="0" smtClean="0"/>
              <a:t>Estimated cost to build =</a:t>
            </a:r>
          </a:p>
          <a:p>
            <a:pPr>
              <a:buNone/>
            </a:pPr>
            <a:r>
              <a:rPr lang="en-US" dirty="0" smtClean="0"/>
              <a:t>                 $20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pic>
        <p:nvPicPr>
          <p:cNvPr id="10" name="Content Placeholder 9" descr="LEWireless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10200" y="2549905"/>
            <a:ext cx="3243641" cy="3804858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514600"/>
            <a:ext cx="4876800" cy="38401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Lynx Wireless DMX-  RX</a:t>
            </a:r>
          </a:p>
          <a:p>
            <a:r>
              <a:rPr lang="en-US" dirty="0" smtClean="0"/>
              <a:t>Stand alone wireless DMX receiver</a:t>
            </a:r>
          </a:p>
          <a:p>
            <a:r>
              <a:rPr lang="en-US" dirty="0" smtClean="0"/>
              <a:t>Requires it’s own power supply</a:t>
            </a:r>
          </a:p>
          <a:p>
            <a:r>
              <a:rPr lang="en-US" dirty="0" smtClean="0"/>
              <a:t>Still in beta testing</a:t>
            </a:r>
          </a:p>
          <a:p>
            <a:r>
              <a:rPr lang="en-US" dirty="0" smtClean="0"/>
              <a:t>Estimated cost to build =</a:t>
            </a:r>
          </a:p>
          <a:p>
            <a:pPr>
              <a:buNone/>
            </a:pPr>
            <a:r>
              <a:rPr lang="en-US" dirty="0" smtClean="0"/>
              <a:t>                  $40</a:t>
            </a: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0C684-07BF-4463-A4C3-40F76B11A114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8" name="Content Placeholder 6" descr="slay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28600" y="228600"/>
            <a:ext cx="8550001" cy="217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US" sz="5400" dirty="0"/>
          </a:p>
        </p:txBody>
      </p:sp>
      <p:pic>
        <p:nvPicPr>
          <p:cNvPr id="7" name="Content Placeholder 6" descr="slay_logo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228600"/>
            <a:ext cx="8550001" cy="2172857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/>
              <a:t>Why DIY?</a:t>
            </a:r>
            <a:endParaRPr lang="en-US" sz="54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362200"/>
            <a:ext cx="8610600" cy="3992563"/>
          </a:xfrm>
        </p:spPr>
        <p:txBody>
          <a:bodyPr/>
          <a:lstStyle/>
          <a:p>
            <a:r>
              <a:rPr lang="en-US" dirty="0" smtClean="0"/>
              <a:t>Cost savings</a:t>
            </a:r>
          </a:p>
          <a:p>
            <a:r>
              <a:rPr lang="en-US" dirty="0" smtClean="0"/>
              <a:t>Bigger variety of layout options</a:t>
            </a:r>
          </a:p>
          <a:p>
            <a:r>
              <a:rPr lang="en-US" dirty="0" smtClean="0"/>
              <a:t>Sense of accomplishment</a:t>
            </a:r>
          </a:p>
          <a:p>
            <a:r>
              <a:rPr lang="en-US" dirty="0" smtClean="0"/>
              <a:t>FUN!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D1261-AA45-4B59-A248-7EB448489BA1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/>
              <a:t>Vixen</a:t>
            </a:r>
            <a:endParaRPr lang="en-US" sz="54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Free software</a:t>
            </a:r>
          </a:p>
          <a:p>
            <a:r>
              <a:rPr lang="en-US" dirty="0" smtClean="0"/>
              <a:t>Plug-ins for most DIY controllers</a:t>
            </a:r>
          </a:p>
          <a:p>
            <a:r>
              <a:rPr lang="en-US" dirty="0" smtClean="0"/>
              <a:t>Loaded with features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D1261-AA45-4B59-A248-7EB448489BA1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/>
              <a:t>Vixen</a:t>
            </a:r>
            <a:endParaRPr lang="en-US" sz="5400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4800" y="1371600"/>
            <a:ext cx="6705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DIY Christmas Light Controllers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How do I start building the controllers I find on the DIY sites? </a:t>
            </a:r>
          </a:p>
          <a:p>
            <a:r>
              <a:rPr lang="en-US" dirty="0" smtClean="0"/>
              <a:t>Download PCB files and etch your own board, order parts from supplier</a:t>
            </a:r>
          </a:p>
          <a:p>
            <a:r>
              <a:rPr lang="en-US" dirty="0" smtClean="0"/>
              <a:t>Buy printed PCBs from someone with a stock, order parts from supplier </a:t>
            </a:r>
          </a:p>
          <a:p>
            <a:r>
              <a:rPr lang="en-US" dirty="0" smtClean="0"/>
              <a:t>JOIN A COOP</a:t>
            </a:r>
          </a:p>
          <a:p>
            <a:pPr>
              <a:buNone/>
            </a:pPr>
            <a:r>
              <a:rPr lang="en-US" dirty="0" smtClean="0"/>
              <a:t>          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DIY Christmas Light Controllers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What is a COOP?     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 A Co-operative effort where people order parts together, as a group, in order to receive quantity discounts from suppliers.</a:t>
            </a:r>
            <a:r>
              <a:rPr lang="en-US" dirty="0" smtClean="0"/>
              <a:t>     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ED3CE-EA4D-4F6A-9694-5FF27AE0874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artoonReindeer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1623</TotalTime>
  <Words>1000</Words>
  <Application>Microsoft Office PowerPoint</Application>
  <PresentationFormat>On-screen Show (4:3)</PresentationFormat>
  <Paragraphs>254</Paragraphs>
  <Slides>42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CartoonReindeer</vt:lpstr>
      <vt:lpstr>Do It Yourself Christmas Light Controllers</vt:lpstr>
      <vt:lpstr>Perception of DIY</vt:lpstr>
      <vt:lpstr>Perception of DIY Myth</vt:lpstr>
      <vt:lpstr>Perception of DIY Reality</vt:lpstr>
      <vt:lpstr>Why DIY?</vt:lpstr>
      <vt:lpstr>Vixen</vt:lpstr>
      <vt:lpstr>Vixen</vt:lpstr>
      <vt:lpstr>DIY Christmas Light Controllers</vt:lpstr>
      <vt:lpstr>DIY Christmas Light Controllers</vt:lpstr>
      <vt:lpstr>DIY Christmas Light Controllers</vt:lpstr>
      <vt:lpstr>DIY Christmas Light Controllers</vt:lpstr>
      <vt:lpstr>DIY Christmas Light Controllers</vt:lpstr>
      <vt:lpstr>DIY Christmas Light Controllers</vt:lpstr>
      <vt:lpstr>DoItYourselfChristmas.com</vt:lpstr>
      <vt:lpstr>DoItYourselfChristmas.com</vt:lpstr>
      <vt:lpstr>Comparison to LOR</vt:lpstr>
      <vt:lpstr>Comparison to LOR</vt:lpstr>
      <vt:lpstr>Onboard  VS. External SSRs</vt:lpstr>
      <vt:lpstr>Onboard  VS. External SSRs</vt:lpstr>
      <vt:lpstr>Onboard  VS. External SSRs</vt:lpstr>
      <vt:lpstr>Onboard  VS. External SSRs</vt:lpstr>
      <vt:lpstr>Onboard  VS. External SSRs</vt:lpstr>
      <vt:lpstr>Onboard  VS. External SSRs</vt:lpstr>
      <vt:lpstr>Onboard  VS. External SSRs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Cartoon Reindeer</dc:title>
  <dc:creator>CARLSON</dc:creator>
  <cp:lastModifiedBy>CARLSON</cp:lastModifiedBy>
  <cp:revision>195</cp:revision>
  <dcterms:created xsi:type="dcterms:W3CDTF">2009-03-20T22:53:59Z</dcterms:created>
  <dcterms:modified xsi:type="dcterms:W3CDTF">2009-04-24T05:04:00Z</dcterms:modified>
</cp:coreProperties>
</file>